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1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1" d="100"/>
          <a:sy n="121" d="100"/>
        </p:scale>
        <p:origin x="-20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Relationship Id="rId3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4D8DEE8-7A87-4E01-8ADE-4C49CDD43F74}" type="datetime1">
              <a:rPr lang="en-US" smtClean="0"/>
              <a:pPr/>
              <a:t>29/11/13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F9461-E3EB-40CD-B93F-E5CBBBD8E0BA}" type="datetimeFigureOut">
              <a:rPr lang="en-US" smtClean="0"/>
              <a:pPr/>
              <a:t>29/11/13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7543-9AAE-4E9F-B28C-4FCCFD07D4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78FA3-38AD-400D-A4D2-18E8EF129E5F}" type="datetime1">
              <a:rPr lang="en-US" smtClean="0"/>
              <a:pPr/>
              <a:t>29/11/13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7886C9C-DC18-4195-8FD5-A50AA931D41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FF424-F111-43CB-9C75-D52325012943}" type="datetime1">
              <a:rPr lang="en-US" smtClean="0"/>
              <a:pPr/>
              <a:t>29/11/13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A8BBF0-342D-409A-9C0A-B1B451E92883}" type="datetime1">
              <a:rPr lang="en-US" smtClean="0"/>
              <a:pPr/>
              <a:t>29/11/13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A190-4BDC-4D39-B5BB-A14B3E8B1B3D}" type="datetime1">
              <a:rPr lang="en-US" smtClean="0"/>
              <a:pPr/>
              <a:t>29/11/13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D52F2-9B11-4FC0-9217-7D20B3AC9849}" type="datetime1">
              <a:rPr lang="en-US" smtClean="0"/>
              <a:pPr/>
              <a:t>29/11/13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3737-8506-438E-ABC0-0BE7E06DCCA6}" type="datetime1">
              <a:rPr lang="en-US" smtClean="0"/>
              <a:pPr/>
              <a:t>29/11/13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D58AA-1C84-40C9-BFEE-631CCB17636C}" type="datetime1">
              <a:rPr lang="en-US" smtClean="0"/>
              <a:pPr/>
              <a:t>29/11/13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542C1-4E96-413B-B72E-6C4B39D85C9D}" type="datetime1">
              <a:rPr lang="en-US" smtClean="0"/>
              <a:pPr/>
              <a:t>29/11/13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886C9C-DC18-4195-8FD5-A50AA931D41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2AA2-D442-471A-9D69-80392E1E581D}" type="datetime1">
              <a:rPr lang="en-US" smtClean="0"/>
              <a:pPr/>
              <a:t>29/11/13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audio" Target="../media/audio1.bin"/><Relationship Id="rId14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EC43563C-D9B3-4432-B336-144C997D6215}" type="datetime1">
              <a:rPr lang="en-US" smtClean="0"/>
              <a:pPr/>
              <a:t>29/11/13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13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14" name="Bongo"/>
          </p:stSnd>
        </p:sndAc>
      </p:transition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bin"/><Relationship Id="rId3" Type="http://schemas.openxmlformats.org/officeDocument/2006/relationships/audio" Target="../media/audio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3" Type="http://schemas.openxmlformats.org/officeDocument/2006/relationships/audio" Target="../media/audio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3" Type="http://schemas.openxmlformats.org/officeDocument/2006/relationships/audio" Target="../media/audio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3" Type="http://schemas.openxmlformats.org/officeDocument/2006/relationships/audio" Target="../media/audio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3" Type="http://schemas.openxmlformats.org/officeDocument/2006/relationships/audio" Target="../media/audio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Pdp</a:t>
            </a:r>
            <a:r>
              <a:rPr lang="en-US" dirty="0" smtClean="0"/>
              <a:t> submission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40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2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4561" y="1719071"/>
            <a:ext cx="8407893" cy="4407408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pPr marL="45720" indent="0">
              <a:buNone/>
            </a:pPr>
            <a:r>
              <a:rPr lang="en-US" b="1" dirty="0" smtClean="0">
                <a:latin typeface="Arial"/>
                <a:cs typeface="Arial"/>
              </a:rPr>
              <a:t>Purpose</a:t>
            </a:r>
            <a:endParaRPr lang="en-US" dirty="0">
              <a:latin typeface="Arial"/>
              <a:cs typeface="Arial"/>
            </a:endParaRPr>
          </a:p>
          <a:p>
            <a:pPr marL="45720" indent="0" algn="just">
              <a:buNone/>
            </a:pPr>
            <a:r>
              <a:rPr lang="en-US" sz="1500" dirty="0" smtClean="0">
                <a:latin typeface="Arial"/>
                <a:cs typeface="Arial"/>
              </a:rPr>
              <a:t>(1) The </a:t>
            </a:r>
            <a:r>
              <a:rPr lang="en-US" sz="1500" dirty="0">
                <a:latin typeface="Arial"/>
                <a:cs typeface="Arial"/>
              </a:rPr>
              <a:t>purpose of this Act is to promote the sustainable management of natural and physical resources.  (2</a:t>
            </a:r>
            <a:r>
              <a:rPr lang="en-US" sz="1500" dirty="0" smtClean="0">
                <a:latin typeface="Arial"/>
                <a:cs typeface="Arial"/>
              </a:rPr>
              <a:t>) In </a:t>
            </a:r>
            <a:r>
              <a:rPr lang="en-US" sz="1500" dirty="0">
                <a:latin typeface="Arial"/>
                <a:cs typeface="Arial"/>
              </a:rPr>
              <a:t>this Act, </a:t>
            </a:r>
            <a:r>
              <a:rPr lang="en-US" sz="1500" b="1" dirty="0">
                <a:latin typeface="Arial"/>
                <a:cs typeface="Arial"/>
              </a:rPr>
              <a:t>sustainable management</a:t>
            </a:r>
            <a:r>
              <a:rPr lang="en-US" sz="1500" dirty="0">
                <a:latin typeface="Arial"/>
                <a:cs typeface="Arial"/>
              </a:rPr>
              <a:t> means managing the use, development, and protection of natural and physical resources in a way, or at a rate, which enables people and communities to provide for their social, economic, and cultural well-being and for their health and safety while—</a:t>
            </a:r>
          </a:p>
          <a:p>
            <a:pPr marL="365760" lvl="1" indent="0" algn="just">
              <a:buNone/>
            </a:pPr>
            <a:r>
              <a:rPr lang="en-US" sz="1500" dirty="0">
                <a:latin typeface="Arial"/>
                <a:cs typeface="Arial"/>
              </a:rPr>
              <a:t>		(a</a:t>
            </a:r>
            <a:r>
              <a:rPr lang="en-US" sz="1500" dirty="0" smtClean="0">
                <a:latin typeface="Arial"/>
                <a:cs typeface="Arial"/>
              </a:rPr>
              <a:t>) sustaining </a:t>
            </a:r>
            <a:r>
              <a:rPr lang="en-US" sz="1500" dirty="0">
                <a:latin typeface="Arial"/>
                <a:cs typeface="Arial"/>
              </a:rPr>
              <a:t>the potential of natural and physical resources (excluding minerals) to meet the reasonably foreseeable needs of future generations; and</a:t>
            </a:r>
          </a:p>
          <a:p>
            <a:pPr marL="365760" lvl="1" indent="0" algn="just">
              <a:buNone/>
            </a:pPr>
            <a:r>
              <a:rPr lang="en-US" sz="1500" dirty="0">
                <a:latin typeface="Arial"/>
                <a:cs typeface="Arial"/>
              </a:rPr>
              <a:t>		(b</a:t>
            </a:r>
            <a:r>
              <a:rPr lang="en-US" sz="1500" dirty="0" smtClean="0">
                <a:latin typeface="Arial"/>
                <a:cs typeface="Arial"/>
              </a:rPr>
              <a:t>) safeguarding </a:t>
            </a:r>
            <a:r>
              <a:rPr lang="en-US" sz="1500" dirty="0">
                <a:latin typeface="Arial"/>
                <a:cs typeface="Arial"/>
              </a:rPr>
              <a:t>the life-supporting capacity of air, water, soil, and ecosystems; and</a:t>
            </a:r>
          </a:p>
          <a:p>
            <a:pPr marL="45720" indent="0" algn="just">
              <a:buNone/>
            </a:pPr>
            <a:r>
              <a:rPr lang="en-US" sz="1500" dirty="0">
                <a:latin typeface="Arial"/>
                <a:cs typeface="Arial"/>
              </a:rPr>
              <a:t>		</a:t>
            </a:r>
            <a:r>
              <a:rPr lang="en-US" sz="1500" dirty="0" smtClean="0">
                <a:latin typeface="Arial"/>
                <a:cs typeface="Arial"/>
              </a:rPr>
              <a:t>© avoiding</a:t>
            </a:r>
            <a:r>
              <a:rPr lang="en-US" sz="1500" dirty="0">
                <a:latin typeface="Arial"/>
                <a:cs typeface="Arial"/>
              </a:rPr>
              <a:t>, remedying, or mitigating any adverse effects of activities on the </a:t>
            </a:r>
            <a:r>
              <a:rPr lang="en-US" sz="1500" dirty="0" smtClean="0">
                <a:latin typeface="Arial"/>
                <a:cs typeface="Arial"/>
              </a:rPr>
              <a:t>environment</a:t>
            </a:r>
            <a:r>
              <a:rPr lang="en-US" dirty="0" smtClean="0">
                <a:latin typeface="Arial"/>
                <a:cs typeface="Arial"/>
              </a:rPr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s.5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73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2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en-US" b="1" u="sng" dirty="0" smtClean="0"/>
              <a:t>Purpose </a:t>
            </a:r>
            <a:r>
              <a:rPr lang="en-US" b="1" u="sng" dirty="0"/>
              <a:t>of district </a:t>
            </a:r>
            <a:r>
              <a:rPr lang="en-US" b="1" u="sng" dirty="0" smtClean="0"/>
              <a:t>plans</a:t>
            </a:r>
          </a:p>
          <a:p>
            <a:pPr marL="45720" indent="0">
              <a:buNone/>
            </a:pPr>
            <a:endParaRPr lang="en-US" b="1" u="sng" dirty="0"/>
          </a:p>
          <a:p>
            <a:pPr marL="45720" indent="0">
              <a:buNone/>
            </a:pPr>
            <a:endParaRPr lang="en-US" b="1" u="sng" dirty="0"/>
          </a:p>
          <a:p>
            <a:pPr marL="45720" indent="0" algn="just">
              <a:buNone/>
            </a:pPr>
            <a:r>
              <a:rPr lang="en-US" dirty="0" smtClean="0"/>
              <a:t>The </a:t>
            </a:r>
            <a:r>
              <a:rPr lang="en-US" dirty="0"/>
              <a:t>purpose of the preparation, implementation, and administration of district plans is to assist territorial authorities to carry out their functions in order to achieve the purpose of this Act. 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S.72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34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2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9906" y="1700396"/>
            <a:ext cx="8578988" cy="4772460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en-US" sz="1400" b="1" dirty="0" smtClean="0">
                <a:latin typeface="Arial"/>
                <a:cs typeface="Arial"/>
              </a:rPr>
              <a:t>Consideration </a:t>
            </a:r>
            <a:r>
              <a:rPr lang="en-US" sz="1400" b="1" dirty="0">
                <a:latin typeface="Arial"/>
                <a:cs typeface="Arial"/>
              </a:rPr>
              <a:t>of alternatives, benefits, and costs</a:t>
            </a:r>
            <a:endParaRPr lang="en-US" sz="1400" dirty="0">
              <a:latin typeface="Arial"/>
              <a:cs typeface="Arial"/>
            </a:endParaRPr>
          </a:p>
          <a:p>
            <a:pPr marL="45720" lvl="0" indent="0" algn="just">
              <a:buNone/>
            </a:pPr>
            <a:r>
              <a:rPr lang="en-US" sz="1400" dirty="0">
                <a:latin typeface="Arial"/>
                <a:cs typeface="Arial"/>
              </a:rPr>
              <a:t>		 (3</a:t>
            </a:r>
            <a:r>
              <a:rPr lang="en-US" sz="1400" dirty="0" smtClean="0">
                <a:latin typeface="Arial"/>
                <a:cs typeface="Arial"/>
              </a:rPr>
              <a:t>) An </a:t>
            </a:r>
            <a:r>
              <a:rPr lang="en-US" sz="1400" dirty="0">
                <a:latin typeface="Arial"/>
                <a:cs typeface="Arial"/>
              </a:rPr>
              <a:t>evaluation must examine—</a:t>
            </a:r>
          </a:p>
          <a:p>
            <a:pPr marL="365760" lvl="1" indent="0" algn="just">
              <a:buNone/>
            </a:pPr>
            <a:r>
              <a:rPr lang="en-US" sz="1400" dirty="0">
                <a:latin typeface="Arial"/>
                <a:cs typeface="Arial"/>
              </a:rPr>
              <a:t>		(a</a:t>
            </a:r>
            <a:r>
              <a:rPr lang="en-US" sz="1400" dirty="0" smtClean="0">
                <a:latin typeface="Arial"/>
                <a:cs typeface="Arial"/>
              </a:rPr>
              <a:t>) the </a:t>
            </a:r>
            <a:r>
              <a:rPr lang="en-US" sz="1400" dirty="0">
                <a:latin typeface="Arial"/>
                <a:cs typeface="Arial"/>
              </a:rPr>
              <a:t>extent to which each objective is the most appropriate way to achieve the purpose of this Act; and</a:t>
            </a:r>
          </a:p>
          <a:p>
            <a:pPr marL="365760" lvl="1" indent="0" algn="just">
              <a:buNone/>
            </a:pPr>
            <a:r>
              <a:rPr lang="en-US" sz="1400" dirty="0">
                <a:latin typeface="Arial"/>
                <a:cs typeface="Arial"/>
              </a:rPr>
              <a:t>		(b</a:t>
            </a:r>
            <a:r>
              <a:rPr lang="en-US" sz="1400" dirty="0" smtClean="0">
                <a:latin typeface="Arial"/>
                <a:cs typeface="Arial"/>
              </a:rPr>
              <a:t>) whether</a:t>
            </a:r>
            <a:r>
              <a:rPr lang="en-US" sz="1400" dirty="0">
                <a:latin typeface="Arial"/>
                <a:cs typeface="Arial"/>
              </a:rPr>
              <a:t>, having regard to their efficiency and effectiveness, the policies, rules, or other methods are the most appropriate for achieving the objectives.</a:t>
            </a:r>
          </a:p>
          <a:p>
            <a:pPr marL="45720" lvl="0" indent="0" algn="just">
              <a:buNone/>
            </a:pPr>
            <a:r>
              <a:rPr lang="en-US" sz="1400" dirty="0">
                <a:latin typeface="Arial"/>
                <a:cs typeface="Arial"/>
              </a:rPr>
              <a:t>		 (3A</a:t>
            </a:r>
            <a:r>
              <a:rPr lang="en-US" sz="1400" dirty="0" smtClean="0">
                <a:latin typeface="Arial"/>
                <a:cs typeface="Arial"/>
              </a:rPr>
              <a:t>) This </a:t>
            </a:r>
            <a:r>
              <a:rPr lang="en-US" sz="1400" dirty="0">
                <a:latin typeface="Arial"/>
                <a:cs typeface="Arial"/>
              </a:rPr>
              <a:t>subsection applies to a rule that imposes a greater prohibition or restriction on an activity to which a national environmental standard applies than any prohibition or restriction in the standard. The evaluation of such a rule must examine whether the prohibition or restriction it imposes is justified in the circumstances of the region or district.  (4</a:t>
            </a:r>
            <a:r>
              <a:rPr lang="en-US" sz="1400" dirty="0" smtClean="0">
                <a:latin typeface="Arial"/>
                <a:cs typeface="Arial"/>
              </a:rPr>
              <a:t>) For </a:t>
            </a:r>
            <a:r>
              <a:rPr lang="en-US" sz="1400" dirty="0">
                <a:latin typeface="Arial"/>
                <a:cs typeface="Arial"/>
              </a:rPr>
              <a:t>the purposes of the examinations referred to in subsections (3) and (3A), an evaluation must take into account—</a:t>
            </a:r>
          </a:p>
          <a:p>
            <a:pPr marL="365760" lvl="1" indent="0" algn="just">
              <a:buNone/>
            </a:pPr>
            <a:r>
              <a:rPr lang="en-US" sz="1400" dirty="0">
                <a:latin typeface="Arial"/>
                <a:cs typeface="Arial"/>
              </a:rPr>
              <a:t>		(a</a:t>
            </a:r>
            <a:r>
              <a:rPr lang="en-US" sz="1400" dirty="0" smtClean="0">
                <a:latin typeface="Arial"/>
                <a:cs typeface="Arial"/>
              </a:rPr>
              <a:t>) the </a:t>
            </a:r>
            <a:r>
              <a:rPr lang="en-US" sz="1400" dirty="0">
                <a:latin typeface="Arial"/>
                <a:cs typeface="Arial"/>
              </a:rPr>
              <a:t>benefits and costs of policies, rules, or other methods; and</a:t>
            </a:r>
          </a:p>
          <a:p>
            <a:pPr marL="365760" lvl="1" indent="0" algn="just">
              <a:buNone/>
            </a:pPr>
            <a:r>
              <a:rPr lang="en-US" sz="1400" dirty="0">
                <a:latin typeface="Arial"/>
                <a:cs typeface="Arial"/>
              </a:rPr>
              <a:t>		(b</a:t>
            </a:r>
            <a:r>
              <a:rPr lang="en-US" sz="1400" dirty="0" smtClean="0">
                <a:latin typeface="Arial"/>
                <a:cs typeface="Arial"/>
              </a:rPr>
              <a:t>) the </a:t>
            </a:r>
            <a:r>
              <a:rPr lang="en-US" sz="1400" dirty="0">
                <a:latin typeface="Arial"/>
                <a:cs typeface="Arial"/>
              </a:rPr>
              <a:t>risk of acting or not acting if there is uncertain or insufficient information about the subject matter of the policies, rules, or other methods.</a:t>
            </a:r>
          </a:p>
          <a:p>
            <a:pPr marL="365760" lvl="1" indent="0" algn="just">
              <a:buNone/>
            </a:pPr>
            <a:r>
              <a:rPr lang="en-US" sz="1400" dirty="0">
                <a:latin typeface="Arial"/>
                <a:cs typeface="Arial"/>
              </a:rPr>
              <a:t> </a:t>
            </a:r>
          </a:p>
          <a:p>
            <a:pPr marL="45720" indent="0" algn="just">
              <a:buNone/>
            </a:pPr>
            <a:r>
              <a:rPr lang="en-US" sz="1400" dirty="0" smtClean="0">
                <a:latin typeface="Arial"/>
                <a:cs typeface="Arial"/>
              </a:rPr>
              <a:t> </a:t>
            </a:r>
            <a:endParaRPr lang="en-US" sz="1400" dirty="0">
              <a:latin typeface="Arial"/>
              <a:cs typeface="Arial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S.32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17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2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3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>
        <p:checker/>
        <p:sndAc>
          <p:stSnd>
            <p:snd r:embed="rId2" name="Bongo"/>
          </p:stSnd>
        </p:sndAc>
      </p:transition>
    </mc:Choice>
    <mc:Fallback xmlns="">
      <p:transition xmlns:p14="http://schemas.microsoft.com/office/powerpoint/2010/main" spd="slow" advTm="10000">
        <p:checker/>
        <p:sndAc>
          <p:stSnd>
            <p:snd r:embed="rId3" name="Bongo"/>
          </p:stSnd>
        </p:sndAc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Grid.thmx</Template>
  <TotalTime>42</TotalTime>
  <Words>138</Words>
  <Application>Microsoft Macintosh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Grid</vt:lpstr>
      <vt:lpstr>Pdp submission</vt:lpstr>
      <vt:lpstr>s.5</vt:lpstr>
      <vt:lpstr>S.72</vt:lpstr>
      <vt:lpstr>S.32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Pdp submission</dc:title>
  <dc:creator>Christopher Ruthe</dc:creator>
  <cp:lastModifiedBy>Christopher Ruthe</cp:lastModifiedBy>
  <cp:revision>5</cp:revision>
  <dcterms:created xsi:type="dcterms:W3CDTF">2013-10-29T20:15:33Z</dcterms:created>
  <dcterms:modified xsi:type="dcterms:W3CDTF">2013-11-28T22:46:28Z</dcterms:modified>
</cp:coreProperties>
</file>